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503" r:id="rId2"/>
    <p:sldId id="499" r:id="rId3"/>
    <p:sldId id="504" r:id="rId4"/>
    <p:sldId id="502" r:id="rId5"/>
    <p:sldId id="514" r:id="rId6"/>
    <p:sldId id="508" r:id="rId7"/>
    <p:sldId id="515" r:id="rId8"/>
    <p:sldId id="509" r:id="rId9"/>
    <p:sldId id="511" r:id="rId10"/>
    <p:sldId id="513" r:id="rId11"/>
    <p:sldId id="505"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369"/>
  </p:normalViewPr>
  <p:slideViewPr>
    <p:cSldViewPr snapToGrid="0">
      <p:cViewPr varScale="1">
        <p:scale>
          <a:sx n="114" d="100"/>
          <a:sy n="114" d="100"/>
        </p:scale>
        <p:origin x="41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12/03/2024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12/03/2024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12/03/2024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12/03/2024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976670" y="675443"/>
            <a:ext cx="4238661" cy="1200329"/>
          </a:xfrm>
          <a:prstGeom prst="rect">
            <a:avLst/>
          </a:prstGeom>
          <a:noFill/>
        </p:spPr>
        <p:txBody>
          <a:bodyPr wrap="none" rtlCol="0">
            <a:spAutoFit/>
          </a:bodyPr>
          <a:lstStyle/>
          <a:p>
            <a:pPr algn="ctr"/>
            <a:r>
              <a:rPr lang="es-ES" sz="7200" dirty="0">
                <a:solidFill>
                  <a:schemeClr val="bg1"/>
                </a:solidFill>
                <a:effectLst>
                  <a:outerShdw blurRad="38100" dist="38100" dir="2700000" algn="tl">
                    <a:srgbClr val="000000">
                      <a:alpha val="43137"/>
                    </a:srgbClr>
                  </a:outerShdw>
                </a:effectLst>
                <a:latin typeface="Work Sans Light" pitchFamily="2" charset="77"/>
              </a:rPr>
              <a:t>PETLAND</a:t>
            </a:r>
            <a:endParaRPr lang="es-CO" sz="7200" dirty="0">
              <a:solidFill>
                <a:schemeClr val="bg1"/>
              </a:solidFill>
              <a:effectLst>
                <a:outerShdw blurRad="38100" dist="38100" dir="2700000" algn="tl">
                  <a:srgbClr val="000000">
                    <a:alpha val="43137"/>
                  </a:srgbClr>
                </a:outerShdw>
              </a:effectLst>
              <a:latin typeface="Work Sans Light" pitchFamily="2" charset="77"/>
            </a:endParaRP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584775"/>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Santiago Basto Fonseca</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Frank Anderson Rey Pava </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01 diciembre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543175" y="1567037"/>
            <a:ext cx="11447293" cy="369332"/>
          </a:xfrm>
          <a:prstGeom prst="rect">
            <a:avLst/>
          </a:prstGeom>
          <a:noFill/>
        </p:spPr>
        <p:txBody>
          <a:bodyPr wrap="square" rtlCol="0">
            <a:spAutoFit/>
          </a:bodyPr>
          <a:lstStyle/>
          <a:p>
            <a:r>
              <a:rPr lang="es-CO" b="1" i="0" dirty="0">
                <a:effectLst/>
                <a:latin typeface="Söhne"/>
              </a:rPr>
              <a:t>Alcance Geográfico:</a:t>
            </a:r>
            <a:r>
              <a:rPr lang="es-CO" sz="1600" i="0" dirty="0">
                <a:effectLst/>
                <a:latin typeface="Söhne"/>
              </a:rPr>
              <a:t>  Pentland se centrará en ofrecer los servicios a las micro empresas de tiendas de mascotas dentro de Bogotá </a:t>
            </a:r>
            <a:endParaRPr lang="es-MX" sz="1600" dirty="0">
              <a:latin typeface="Work Sans Light" pitchFamily="2" charset="77"/>
            </a:endParaRPr>
          </a:p>
        </p:txBody>
      </p:sp>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spTree>
    <p:extLst>
      <p:ext uri="{BB962C8B-B14F-4D97-AF65-F5344CB8AC3E}">
        <p14:creationId xmlns:p14="http://schemas.microsoft.com/office/powerpoint/2010/main" val="284310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45896" y="1201405"/>
            <a:ext cx="2964710" cy="4697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5896" y="1163251"/>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584775"/>
          </a:xfrm>
          <a:prstGeom prst="rect">
            <a:avLst/>
          </a:prstGeom>
          <a:noFill/>
        </p:spPr>
        <p:txBody>
          <a:bodyPr wrap="square" rtlCol="0">
            <a:spAutoFit/>
          </a:bodyPr>
          <a:lstStyle/>
          <a:p>
            <a:br>
              <a:rPr lang="es-MX" sz="1600" dirty="0"/>
            </a:br>
            <a:endParaRPr lang="es-ES" sz="1600" dirty="0">
              <a:latin typeface="Work Sans Light" pitchFamily="2" charset="77"/>
            </a:endParaRPr>
          </a:p>
        </p:txBody>
      </p:sp>
      <p:pic>
        <p:nvPicPr>
          <p:cNvPr id="5" name="Imagen 4" descr="Perro sentado en un sillón&#10;&#10;Descripción generada automáticamente">
            <a:extLst>
              <a:ext uri="{FF2B5EF4-FFF2-40B4-BE49-F238E27FC236}">
                <a16:creationId xmlns:a16="http://schemas.microsoft.com/office/drawing/2014/main" id="{E9EBA0E3-5A66-A28F-0417-68436693CA8C}"/>
              </a:ext>
            </a:extLst>
          </p:cNvPr>
          <p:cNvPicPr>
            <a:picLocks noChangeAspect="1"/>
          </p:cNvPicPr>
          <p:nvPr/>
        </p:nvPicPr>
        <p:blipFill>
          <a:blip r:embed="rId3"/>
          <a:stretch>
            <a:fillRect/>
          </a:stretch>
        </p:blipFill>
        <p:spPr>
          <a:xfrm>
            <a:off x="5607927" y="1143000"/>
            <a:ext cx="6584073" cy="5715000"/>
          </a:xfrm>
          <a:prstGeom prst="rect">
            <a:avLst/>
          </a:prstGeom>
        </p:spPr>
      </p:pic>
      <p:sp>
        <p:nvSpPr>
          <p:cNvPr id="3" name="CuadroTexto 2">
            <a:extLst>
              <a:ext uri="{FF2B5EF4-FFF2-40B4-BE49-F238E27FC236}">
                <a16:creationId xmlns:a16="http://schemas.microsoft.com/office/drawing/2014/main" id="{E13DEF0F-5AEF-9FC0-7ADE-70F2DF6ECA52}"/>
              </a:ext>
            </a:extLst>
          </p:cNvPr>
          <p:cNvSpPr txBox="1"/>
          <p:nvPr/>
        </p:nvSpPr>
        <p:spPr>
          <a:xfrm>
            <a:off x="439971" y="1972309"/>
            <a:ext cx="4926590" cy="5047536"/>
          </a:xfrm>
          <a:prstGeom prst="rect">
            <a:avLst/>
          </a:prstGeom>
          <a:noFill/>
        </p:spPr>
        <p:txBody>
          <a:bodyPr wrap="square">
            <a:spAutoFit/>
          </a:bodyPr>
          <a:lstStyle/>
          <a:p>
            <a:pPr algn="l"/>
            <a:br>
              <a:rPr lang="es-MX" dirty="0"/>
            </a:br>
            <a:r>
              <a:rPr lang="es-MX" sz="1600" b="0" i="0" dirty="0">
                <a:solidFill>
                  <a:srgbClr val="0D0D0D"/>
                </a:solidFill>
                <a:effectLst/>
                <a:latin typeface="Söhne"/>
              </a:rPr>
              <a:t>Confort-</a:t>
            </a:r>
            <a:r>
              <a:rPr lang="es-MX" sz="1600" b="0" i="0" dirty="0" err="1">
                <a:solidFill>
                  <a:srgbClr val="0D0D0D"/>
                </a:solidFill>
                <a:effectLst/>
                <a:latin typeface="Söhne"/>
              </a:rPr>
              <a:t>Knino</a:t>
            </a:r>
            <a:r>
              <a:rPr lang="es-MX" sz="1600" b="0" i="0" dirty="0">
                <a:solidFill>
                  <a:srgbClr val="0D0D0D"/>
                </a:solidFill>
                <a:effectLst/>
                <a:latin typeface="Söhne"/>
              </a:rPr>
              <a:t>, en el siguiente </a:t>
            </a:r>
            <a:r>
              <a:rPr lang="es-MX" sz="1600" b="0" i="0">
                <a:solidFill>
                  <a:srgbClr val="0D0D0D"/>
                </a:solidFill>
                <a:effectLst/>
                <a:latin typeface="Söhne"/>
              </a:rPr>
              <a:t>documento queremos </a:t>
            </a:r>
            <a:r>
              <a:rPr lang="es-MX" sz="1600" b="0" i="0" dirty="0">
                <a:solidFill>
                  <a:srgbClr val="0D0D0D"/>
                </a:solidFill>
                <a:effectLst/>
                <a:latin typeface="Söhne"/>
              </a:rPr>
              <a:t>centrarnos en la presentación de un sistema de información que nos permita abordar los problemas de la empresa a la hora de realizar sus procesos de inventario, compra y venta. Con el crecimiento constante de nuestra tienda de mascotas y la creciente demanda de nuestros clientes, hemos identificado la necesidad de mejorar nuestra eficiencia operativa y la precisión en la gestión de nuestros productos.</a:t>
            </a:r>
          </a:p>
          <a:p>
            <a:pPr algn="l"/>
            <a:endParaRPr lang="es-MX" sz="1600" b="0" i="0" dirty="0">
              <a:solidFill>
                <a:srgbClr val="0D0D0D"/>
              </a:solidFill>
              <a:effectLst/>
              <a:latin typeface="Söhne"/>
            </a:endParaRPr>
          </a:p>
          <a:p>
            <a:pPr algn="l"/>
            <a:r>
              <a:rPr lang="es-MX" sz="1600" b="0" i="0" dirty="0">
                <a:solidFill>
                  <a:srgbClr val="0D0D0D"/>
                </a:solidFill>
                <a:effectLst/>
                <a:latin typeface="Söhne"/>
              </a:rPr>
              <a:t>En nuestra búsqueda de soluciones, nos complace presentar </a:t>
            </a:r>
            <a:r>
              <a:rPr lang="es-MX" sz="1600" b="0" i="0" dirty="0" err="1">
                <a:solidFill>
                  <a:srgbClr val="0D0D0D"/>
                </a:solidFill>
                <a:effectLst/>
                <a:latin typeface="Söhne"/>
              </a:rPr>
              <a:t>PetLand</a:t>
            </a:r>
            <a:r>
              <a:rPr lang="es-MX" sz="1600" b="0" i="0" dirty="0">
                <a:solidFill>
                  <a:srgbClr val="0D0D0D"/>
                </a:solidFill>
                <a:effectLst/>
                <a:latin typeface="Söhne"/>
              </a:rPr>
              <a:t>, un software diseñado específicamente para abordar los desafíos que enfrentamos en Confort-</a:t>
            </a:r>
            <a:r>
              <a:rPr lang="es-MX" sz="1600" b="0" i="0" dirty="0" err="1">
                <a:solidFill>
                  <a:srgbClr val="0D0D0D"/>
                </a:solidFill>
                <a:effectLst/>
                <a:latin typeface="Söhne"/>
              </a:rPr>
              <a:t>Knino</a:t>
            </a:r>
            <a:r>
              <a:rPr lang="es-MX" sz="1600" b="0" i="0" dirty="0">
                <a:solidFill>
                  <a:srgbClr val="0D0D0D"/>
                </a:solidFill>
                <a:effectLst/>
                <a:latin typeface="Söhne"/>
              </a:rPr>
              <a:t>. </a:t>
            </a:r>
            <a:r>
              <a:rPr lang="es-MX" sz="1600" b="0" i="0" dirty="0" err="1">
                <a:solidFill>
                  <a:srgbClr val="0D0D0D"/>
                </a:solidFill>
                <a:effectLst/>
                <a:latin typeface="Söhne"/>
              </a:rPr>
              <a:t>PetLand</a:t>
            </a:r>
            <a:r>
              <a:rPr lang="es-MX" sz="1600" b="0" i="0" dirty="0">
                <a:solidFill>
                  <a:srgbClr val="0D0D0D"/>
                </a:solidFill>
                <a:effectLst/>
                <a:latin typeface="Söhne"/>
              </a:rPr>
              <a:t> ofrece una solución integral que nos permitirá optimizar nuestros procesos de inventario, compra y venta, al tiempo que mejorará la experiencia tanto para nuestro equipo como para nuestros valiosos clientes.</a:t>
            </a:r>
          </a:p>
          <a:p>
            <a:pPr algn="l"/>
            <a:endParaRPr lang="es-MX" sz="1600" b="0" i="0" dirty="0">
              <a:solidFill>
                <a:srgbClr val="0D0D0D"/>
              </a:solidFill>
              <a:effectLst/>
              <a:latin typeface="Arial Narrow" panose="020B0606020202030204" pitchFamily="34" charset="0"/>
            </a:endParaRPr>
          </a:p>
        </p:txBody>
      </p:sp>
    </p:spTree>
    <p:extLst>
      <p:ext uri="{BB962C8B-B14F-4D97-AF65-F5344CB8AC3E}">
        <p14:creationId xmlns:p14="http://schemas.microsoft.com/office/powerpoint/2010/main" val="685387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O" dirty="0">
              <a:solidFill>
                <a:schemeClr val="bg1"/>
              </a:solidFill>
              <a:latin typeface="Work Sans Medium" pitchFamily="2" charset="77"/>
            </a:endParaRP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7" name="Imagen 6" descr="Una caricatura de una persona&#10;&#10;Descripción generada automáticamente con confianza baja">
            <a:extLst>
              <a:ext uri="{FF2B5EF4-FFF2-40B4-BE49-F238E27FC236}">
                <a16:creationId xmlns:a16="http://schemas.microsoft.com/office/drawing/2014/main" id="{73C4D7DE-8BA7-7D69-069C-C1B137B03A42}"/>
              </a:ext>
            </a:extLst>
          </p:cNvPr>
          <p:cNvPicPr>
            <a:picLocks noChangeAspect="1"/>
          </p:cNvPicPr>
          <p:nvPr/>
        </p:nvPicPr>
        <p:blipFill>
          <a:blip r:embed="rId3"/>
          <a:stretch>
            <a:fillRect/>
          </a:stretch>
        </p:blipFill>
        <p:spPr>
          <a:xfrm>
            <a:off x="991649" y="2489547"/>
            <a:ext cx="2845445" cy="3046988"/>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46779" y="1436044"/>
            <a:ext cx="11298442" cy="4524315"/>
          </a:xfrm>
          <a:prstGeom prst="rect">
            <a:avLst/>
          </a:prstGeom>
          <a:noFill/>
        </p:spPr>
        <p:txBody>
          <a:bodyPr wrap="square" rtlCol="0">
            <a:spAutoFit/>
          </a:bodyPr>
          <a:lstStyle/>
          <a:p>
            <a:endParaRPr lang="es-MX" sz="1600" dirty="0">
              <a:latin typeface="Work Sans Light" pitchFamily="2" charset="77"/>
            </a:endParaRPr>
          </a:p>
          <a:p>
            <a:r>
              <a:rPr lang="es-MX" sz="1600" dirty="0">
                <a:latin typeface="Arial Narrow" panose="020B0606020202030204" pitchFamily="34" charset="0"/>
              </a:rPr>
              <a:t>La tienda de mascotas "Confort-</a:t>
            </a:r>
            <a:r>
              <a:rPr lang="es-MX" sz="1600" dirty="0" err="1">
                <a:latin typeface="Arial Narrow" panose="020B0606020202030204" pitchFamily="34" charset="0"/>
              </a:rPr>
              <a:t>Knino</a:t>
            </a:r>
            <a:r>
              <a:rPr lang="es-MX" sz="1600" dirty="0">
                <a:latin typeface="Arial Narrow" panose="020B0606020202030204" pitchFamily="34" charset="0"/>
              </a:rPr>
              <a:t>", ubicada en la localidad de bosa Bogotá, ofrece una amplia gama de productos y servicios para el cuidado y bienestar de las mascotas. La operación de la tienda involucra varios procesos, incluyendo la adquisición de productos, almacenamiento, ventas, inventario y facturación, todos los cuales son gestionados manualmente.</a:t>
            </a:r>
          </a:p>
          <a:p>
            <a:endParaRPr lang="es-MX" sz="1600" dirty="0">
              <a:latin typeface="Arial Narrow" panose="020B0606020202030204" pitchFamily="34" charset="0"/>
            </a:endParaRPr>
          </a:p>
          <a:p>
            <a:endParaRPr lang="es-MX" sz="1600" dirty="0">
              <a:latin typeface="Arial Narrow" panose="020B0606020202030204" pitchFamily="34" charset="0"/>
            </a:endParaRPr>
          </a:p>
          <a:p>
            <a:r>
              <a:rPr lang="es-MX" sz="1600" dirty="0">
                <a:latin typeface="Arial Narrow" panose="020B0606020202030204" pitchFamily="34" charset="0"/>
              </a:rPr>
              <a:t>Proceso de Compras:</a:t>
            </a:r>
          </a:p>
          <a:p>
            <a:r>
              <a:rPr lang="es-MX" sz="1600" dirty="0">
                <a:latin typeface="Arial Narrow" panose="020B0606020202030204" pitchFamily="34" charset="0"/>
              </a:rPr>
              <a:t>Cuando se identifica la escasez de ciertos productos en el inventario, se inicia el proceso de compra contactando a los proveedores para negociar y adquirir los artículos necesarios. Sin embargo, el registro manual de estas transacciones puede presentar desafíos, como dificultades para mantener un seguimiento preciso de los gastos y la posibilidad de ordenar productos duplicados.</a:t>
            </a:r>
          </a:p>
          <a:p>
            <a:endParaRPr lang="es-MX" sz="1600" dirty="0">
              <a:latin typeface="Arial Narrow" panose="020B0606020202030204" pitchFamily="34" charset="0"/>
            </a:endParaRPr>
          </a:p>
          <a:p>
            <a:endParaRPr lang="es-MX" sz="1600" dirty="0">
              <a:latin typeface="Arial Narrow" panose="020B0606020202030204" pitchFamily="34" charset="0"/>
            </a:endParaRPr>
          </a:p>
          <a:p>
            <a:r>
              <a:rPr lang="es-MX" sz="1600" dirty="0">
                <a:latin typeface="Arial Narrow" panose="020B0606020202030204" pitchFamily="34" charset="0"/>
              </a:rPr>
              <a:t>Almacenamiento e Inventario:</a:t>
            </a:r>
          </a:p>
          <a:p>
            <a:r>
              <a:rPr lang="es-MX" sz="1600" dirty="0">
                <a:latin typeface="Arial Narrow" panose="020B0606020202030204" pitchFamily="34" charset="0"/>
              </a:rPr>
              <a:t>Una vez recibidos los productos de los proveedores, se realiza un conteo visual para verificar la cantidad y calidad de los artículos. Luego, se registra la información relevante, como cantidad, tipo de producto, tamaño y marca, en un sistema de inventario. Los productos se almacenan y clasifican en la bodega para su fácil acceso y distribución, y el inventario se actualiza regularmente de forma manual para garantizar una gestión eficiente.</a:t>
            </a:r>
          </a:p>
          <a:p>
            <a:endParaRPr lang="es-MX" sz="1600" dirty="0">
              <a:latin typeface="Work Sans Light" pitchFamily="2" charset="77"/>
            </a:endParaRPr>
          </a:p>
          <a:p>
            <a:endParaRPr lang="es-MX" sz="1600" dirty="0">
              <a:latin typeface="Work Sans Light" pitchFamily="2" charset="77"/>
            </a:endParaRPr>
          </a:p>
        </p:txBody>
      </p:sp>
    </p:spTree>
    <p:extLst>
      <p:ext uri="{BB962C8B-B14F-4D97-AF65-F5344CB8AC3E}">
        <p14:creationId xmlns:p14="http://schemas.microsoft.com/office/powerpoint/2010/main" val="2874888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8E0B6-9860-6ABE-C882-1F1B407680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D37E738-2C64-73BB-F2AB-AC1F499B58E4}"/>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4" name="CuadroTexto 3">
            <a:extLst>
              <a:ext uri="{FF2B5EF4-FFF2-40B4-BE49-F238E27FC236}">
                <a16:creationId xmlns:a16="http://schemas.microsoft.com/office/drawing/2014/main" id="{466DCBED-636C-E456-A79F-43476AA07958}"/>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526ECE42-17BA-7AEE-33DD-735C82244CFE}"/>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a:extLst>
              <a:ext uri="{FF2B5EF4-FFF2-40B4-BE49-F238E27FC236}">
                <a16:creationId xmlns:a16="http://schemas.microsoft.com/office/drawing/2014/main" id="{1F4DFDE6-4E74-266C-0E00-D485913529DB}"/>
              </a:ext>
            </a:extLst>
          </p:cNvPr>
          <p:cNvSpPr txBox="1"/>
          <p:nvPr/>
        </p:nvSpPr>
        <p:spPr>
          <a:xfrm>
            <a:off x="763397" y="2181138"/>
            <a:ext cx="9798341" cy="2862322"/>
          </a:xfrm>
          <a:prstGeom prst="rect">
            <a:avLst/>
          </a:prstGeom>
          <a:noFill/>
        </p:spPr>
        <p:txBody>
          <a:bodyPr wrap="square">
            <a:spAutoFit/>
          </a:bodyPr>
          <a:lstStyle/>
          <a:p>
            <a:r>
              <a:rPr lang="es-MX" sz="1800" dirty="0">
                <a:latin typeface="Arial Narrow" panose="020B0606020202030204" pitchFamily="34" charset="0"/>
              </a:rPr>
              <a:t>Proceso de Ventas:</a:t>
            </a:r>
          </a:p>
          <a:p>
            <a:r>
              <a:rPr lang="es-MX" sz="1800" dirty="0">
                <a:latin typeface="Arial Narrow" panose="020B0606020202030204" pitchFamily="34" charset="0"/>
              </a:rPr>
              <a:t>Cuando los clientes visitan la tienda, el personal de Confort-</a:t>
            </a:r>
            <a:r>
              <a:rPr lang="es-MX" sz="1800" dirty="0" err="1">
                <a:latin typeface="Arial Narrow" panose="020B0606020202030204" pitchFamily="34" charset="0"/>
              </a:rPr>
              <a:t>Knino</a:t>
            </a:r>
            <a:r>
              <a:rPr lang="es-MX" sz="1800" dirty="0">
                <a:latin typeface="Arial Narrow" panose="020B0606020202030204" pitchFamily="34" charset="0"/>
              </a:rPr>
              <a:t> los atiende, ofrece asesoramiento sobre productos y ayuda en la selección de los artículos más adecuados para sus mascotas. Una vez que los clientes han elegido sus productos, se procede a la venta. Sin embargo, la facturación de estas transacciones se realiza manualmente, generando una factura en papel que detalla los productos adquiridos y el monto total a pagar.</a:t>
            </a:r>
          </a:p>
          <a:p>
            <a:endParaRPr lang="es-MX" sz="1800" dirty="0">
              <a:latin typeface="Arial Narrow" panose="020B0606020202030204" pitchFamily="34" charset="0"/>
            </a:endParaRPr>
          </a:p>
          <a:p>
            <a:r>
              <a:rPr lang="es-MX" sz="1800" dirty="0">
                <a:latin typeface="Arial Narrow" panose="020B0606020202030204" pitchFamily="34" charset="0"/>
              </a:rPr>
              <a:t>Facturación:</a:t>
            </a:r>
          </a:p>
          <a:p>
            <a:r>
              <a:rPr lang="es-MX" sz="1800" dirty="0">
                <a:latin typeface="Arial Narrow" panose="020B0606020202030204" pitchFamily="34" charset="0"/>
              </a:rPr>
              <a:t>Las transacciones de ventas se registran en libros de facturación de la tienda, donde se mantienen registros manuales de las ventas realizadas. Aunque este método puede ser efectivo, también presenta limitaciones en términos de eficiencia y precisión, lo que podría afectar la gestión financiera y contable de la tienda.</a:t>
            </a:r>
            <a:endParaRPr lang="es-MX" sz="1800"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368110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2067" y="351898"/>
            <a:ext cx="3527266" cy="436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8" y="1286827"/>
            <a:ext cx="5042916" cy="830997"/>
          </a:xfrm>
          <a:prstGeom prst="rect">
            <a:avLst/>
          </a:prstGeom>
          <a:noFill/>
        </p:spPr>
        <p:txBody>
          <a:bodyPr wrap="square" rtlCol="0">
            <a:spAutoFit/>
          </a:bodyPr>
          <a:lstStyle/>
          <a:p>
            <a:r>
              <a:rPr lang="es-MX" sz="1600" dirty="0">
                <a:latin typeface="Aptos Narrow" panose="020B0004020202020204" pitchFamily="34" charset="0"/>
              </a:rPr>
              <a:t>Desarrollar un Sistema de Información Web</a:t>
            </a:r>
          </a:p>
          <a:p>
            <a:r>
              <a:rPr lang="es-MX" sz="1600" dirty="0">
                <a:latin typeface="Aptos Narrow" panose="020B0004020202020204" pitchFamily="34" charset="0"/>
              </a:rPr>
              <a:t> </a:t>
            </a:r>
            <a:r>
              <a:rPr lang="es-MX" sz="1600" b="1" dirty="0" err="1">
                <a:latin typeface="Aptos Narrow" panose="020B0004020202020204" pitchFamily="34" charset="0"/>
              </a:rPr>
              <a:t>Petland</a:t>
            </a:r>
            <a:r>
              <a:rPr lang="es-MX" sz="1600" b="1" dirty="0">
                <a:latin typeface="Aptos Narrow" panose="020B0004020202020204" pitchFamily="34" charset="0"/>
              </a:rPr>
              <a:t>.  </a:t>
            </a:r>
            <a:r>
              <a:rPr lang="es-MX" sz="1600" dirty="0">
                <a:latin typeface="Aptos Narrow" panose="020B0004020202020204" pitchFamily="34" charset="0"/>
              </a:rPr>
              <a:t>Capaz de llevar inventarios, compras en línea para empresa Confort-</a:t>
            </a:r>
            <a:r>
              <a:rPr lang="es-MX" sz="1600" dirty="0" err="1">
                <a:latin typeface="Aptos Narrow" panose="020B0004020202020204" pitchFamily="34" charset="0"/>
              </a:rPr>
              <a:t>knino</a:t>
            </a:r>
            <a:endParaRPr lang="es-CO" sz="1600" dirty="0">
              <a:latin typeface="Aptos Narrow" panose="020B0004020202020204" pitchFamily="34" charset="0"/>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331596" y="2442979"/>
            <a:ext cx="4215237" cy="4092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46971" y="2389426"/>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pic>
        <p:nvPicPr>
          <p:cNvPr id="10" name="Imagen 9" descr="Perro sentado en un sillón">
            <a:extLst>
              <a:ext uri="{FF2B5EF4-FFF2-40B4-BE49-F238E27FC236}">
                <a16:creationId xmlns:a16="http://schemas.microsoft.com/office/drawing/2014/main" id="{3087BA5A-E132-5B0B-E372-60F00DEB9EA6}"/>
              </a:ext>
            </a:extLst>
          </p:cNvPr>
          <p:cNvPicPr>
            <a:picLocks noChangeAspect="1"/>
          </p:cNvPicPr>
          <p:nvPr/>
        </p:nvPicPr>
        <p:blipFill>
          <a:blip r:embed="rId2"/>
          <a:stretch>
            <a:fillRect/>
          </a:stretch>
        </p:blipFill>
        <p:spPr>
          <a:xfrm>
            <a:off x="5646272" y="1178734"/>
            <a:ext cx="6545727" cy="5679265"/>
          </a:xfrm>
          <a:prstGeom prst="rect">
            <a:avLst/>
          </a:prstGeom>
        </p:spPr>
      </p:pic>
      <p:sp>
        <p:nvSpPr>
          <p:cNvPr id="11" name="CuadroTexto 10">
            <a:extLst>
              <a:ext uri="{FF2B5EF4-FFF2-40B4-BE49-F238E27FC236}">
                <a16:creationId xmlns:a16="http://schemas.microsoft.com/office/drawing/2014/main" id="{45E24ED8-1349-EC68-9280-D5D4BFB01799}"/>
              </a:ext>
            </a:extLst>
          </p:cNvPr>
          <p:cNvSpPr txBox="1"/>
          <p:nvPr/>
        </p:nvSpPr>
        <p:spPr>
          <a:xfrm>
            <a:off x="331597" y="2977572"/>
            <a:ext cx="4292360" cy="4647426"/>
          </a:xfrm>
          <a:prstGeom prst="rect">
            <a:avLst/>
          </a:prstGeom>
          <a:noFill/>
        </p:spPr>
        <p:txBody>
          <a:bodyPr wrap="square" rtlCol="0">
            <a:spAutoFit/>
          </a:bodyPr>
          <a:lstStyle/>
          <a:p>
            <a:pPr algn="just"/>
            <a:r>
              <a:rPr lang="es-MX" dirty="0">
                <a:latin typeface="+mj-lt"/>
              </a:rPr>
              <a:t> </a:t>
            </a:r>
            <a:r>
              <a:rPr lang="es-MX" sz="1400" dirty="0">
                <a:latin typeface="Arial Narrow" panose="020B0606020202030204" pitchFamily="34" charset="0"/>
              </a:rPr>
              <a:t>Implementar un sistema de gestión de compras que permita registrar y rastrear todas las transacciones de adquisición de productos de manera eficiente y precisa.</a:t>
            </a:r>
          </a:p>
          <a:p>
            <a:pPr algn="just"/>
            <a:endParaRPr lang="es-MX" sz="1400" dirty="0">
              <a:latin typeface="Arial Narrow" panose="020B0606020202030204" pitchFamily="34" charset="0"/>
            </a:endParaRPr>
          </a:p>
          <a:p>
            <a:pPr algn="just"/>
            <a:r>
              <a:rPr lang="es-MX" sz="1400" dirty="0">
                <a:latin typeface="Arial Narrow" panose="020B0606020202030204" pitchFamily="34" charset="0"/>
              </a:rPr>
              <a:t> Desarrollar una interfaz de usuario intuitiva que permita a los empleados ver el inventario actualizado en tiempo real, facilitando la identificación de productos disponibles y su ubicación en la tienda.</a:t>
            </a:r>
          </a:p>
          <a:p>
            <a:pPr algn="just"/>
            <a:endParaRPr lang="es-MX" sz="1400" dirty="0">
              <a:latin typeface="Arial Narrow" panose="020B0606020202030204" pitchFamily="34" charset="0"/>
            </a:endParaRPr>
          </a:p>
          <a:p>
            <a:pPr algn="just"/>
            <a:r>
              <a:rPr lang="es-MX" sz="1400" dirty="0">
                <a:latin typeface="Arial Narrow" panose="020B0606020202030204" pitchFamily="34" charset="0"/>
              </a:rPr>
              <a:t>Establecer un proceso automatizado para registrar las ventas realizadas en la tienda, garantizando la generación instantánea de facturas y recibos para los clientes.</a:t>
            </a:r>
          </a:p>
          <a:p>
            <a:pPr algn="just"/>
            <a:endParaRPr lang="es-MX" sz="1400" dirty="0">
              <a:latin typeface="Arial Narrow" panose="020B0606020202030204" pitchFamily="34" charset="0"/>
            </a:endParaRPr>
          </a:p>
          <a:p>
            <a:pPr algn="just"/>
            <a:r>
              <a:rPr lang="es-MX" sz="1400" dirty="0">
                <a:latin typeface="Arial Narrow" panose="020B0606020202030204" pitchFamily="34" charset="0"/>
              </a:rPr>
              <a:t>Diseñar y configurar una base de datos centralizada para almacenar toda la información relacionada con el inventario de productos, ventas realizadas y datos de clientes.</a:t>
            </a:r>
          </a:p>
          <a:p>
            <a:pPr algn="just"/>
            <a:endParaRPr lang="es-MX" sz="1400" dirty="0">
              <a:latin typeface="+mj-lt"/>
            </a:endParaRPr>
          </a:p>
          <a:p>
            <a:pPr marL="285750" indent="-285750">
              <a:buFont typeface="Arial" panose="020B0604020202020204" pitchFamily="34" charset="0"/>
              <a:buChar char="•"/>
            </a:pPr>
            <a:endParaRPr lang="es-ES" dirty="0">
              <a:latin typeface="+mj-lt"/>
            </a:endParaRPr>
          </a:p>
          <a:p>
            <a:endParaRPr lang="es-ES" dirty="0"/>
          </a:p>
          <a:p>
            <a:endParaRPr lang="es-ES" dirty="0"/>
          </a:p>
        </p:txBody>
      </p:sp>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194971F-9216-968A-3603-B9581BDB7E21}"/>
              </a:ext>
            </a:extLst>
          </p:cNvPr>
          <p:cNvSpPr txBox="1"/>
          <p:nvPr/>
        </p:nvSpPr>
        <p:spPr>
          <a:xfrm>
            <a:off x="711384" y="1426617"/>
            <a:ext cx="4991450" cy="4031873"/>
          </a:xfrm>
          <a:prstGeom prst="rect">
            <a:avLst/>
          </a:prstGeom>
          <a:noFill/>
        </p:spPr>
        <p:txBody>
          <a:bodyPr wrap="square">
            <a:spAutoFit/>
          </a:bodyPr>
          <a:lstStyle/>
          <a:p>
            <a:pPr algn="just"/>
            <a:r>
              <a:rPr lang="es-MX" sz="1600" dirty="0">
                <a:latin typeface="Arial Narrow" panose="020B0606020202030204" pitchFamily="34" charset="0"/>
              </a:rPr>
              <a:t>Implementar un sistema de precios dinámicos que muestre los diferentes precios de las unidades según su categoría, marca, tamaño u otras variables relevantes.</a:t>
            </a:r>
          </a:p>
          <a:p>
            <a:pPr algn="just"/>
            <a:endParaRPr lang="es-MX" sz="1600" dirty="0">
              <a:latin typeface="Arial Narrow" panose="020B0606020202030204" pitchFamily="34" charset="0"/>
            </a:endParaRPr>
          </a:p>
          <a:p>
            <a:pPr algn="just"/>
            <a:r>
              <a:rPr lang="es-MX" sz="1600" dirty="0">
                <a:latin typeface="Arial Narrow" panose="020B0606020202030204" pitchFamily="34" charset="0"/>
              </a:rPr>
              <a:t>Desarrollar una plataforma de comercio electrónico integrada en el sitio web de la tienda, permitiendo a los clientes realizar compras en línea de manera conveniente y segura.</a:t>
            </a:r>
          </a:p>
          <a:p>
            <a:pPr algn="just"/>
            <a:endParaRPr lang="es-MX" sz="1600" dirty="0">
              <a:latin typeface="Arial Narrow" panose="020B0606020202030204" pitchFamily="34" charset="0"/>
            </a:endParaRPr>
          </a:p>
          <a:p>
            <a:pPr algn="just"/>
            <a:r>
              <a:rPr lang="es-MX" sz="1600" dirty="0">
                <a:latin typeface="Arial Narrow" panose="020B0606020202030204" pitchFamily="34" charset="0"/>
              </a:rPr>
              <a:t>Configurar una funcionalidad de carrito de compras que permita a los clientes agregar productos seleccionados antes de proceder al pago, mejorando la experiencia de compra en línea.</a:t>
            </a:r>
          </a:p>
          <a:p>
            <a:pPr algn="just"/>
            <a:endParaRPr lang="es-MX" sz="1600" dirty="0">
              <a:latin typeface="Arial Narrow" panose="020B0606020202030204" pitchFamily="34" charset="0"/>
            </a:endParaRPr>
          </a:p>
          <a:p>
            <a:pPr algn="just"/>
            <a:r>
              <a:rPr lang="es-MX" sz="1600" dirty="0">
                <a:latin typeface="Arial Narrow" panose="020B0606020202030204" pitchFamily="34" charset="0"/>
              </a:rPr>
              <a:t>Establecer un sistema de inicio de sesión seguro para los clientes registrados, brindando acceso personalizado a sus historiales de compras, preferencias de productos y detalles de la cuenta</a:t>
            </a:r>
            <a:r>
              <a:rPr lang="es-MX" sz="1600" dirty="0">
                <a:latin typeface="+mj-lt"/>
              </a:rPr>
              <a:t>.</a:t>
            </a:r>
            <a:endParaRPr lang="es-ES" sz="1600" dirty="0">
              <a:latin typeface="+mj-lt"/>
            </a:endParaRPr>
          </a:p>
        </p:txBody>
      </p:sp>
      <p:pic>
        <p:nvPicPr>
          <p:cNvPr id="4" name="Imagen 3" descr="Perro sentado en un sillón">
            <a:extLst>
              <a:ext uri="{FF2B5EF4-FFF2-40B4-BE49-F238E27FC236}">
                <a16:creationId xmlns:a16="http://schemas.microsoft.com/office/drawing/2014/main" id="{0860F788-0CED-A1D0-22BA-B3B89EC253C7}"/>
              </a:ext>
            </a:extLst>
          </p:cNvPr>
          <p:cNvPicPr>
            <a:picLocks noChangeAspect="1"/>
          </p:cNvPicPr>
          <p:nvPr/>
        </p:nvPicPr>
        <p:blipFill>
          <a:blip r:embed="rId2"/>
          <a:stretch>
            <a:fillRect/>
          </a:stretch>
        </p:blipFill>
        <p:spPr>
          <a:xfrm>
            <a:off x="6489167" y="1254155"/>
            <a:ext cx="5413345" cy="4696777"/>
          </a:xfrm>
          <a:prstGeom prst="rect">
            <a:avLst/>
          </a:prstGeom>
        </p:spPr>
      </p:pic>
    </p:spTree>
    <p:extLst>
      <p:ext uri="{BB962C8B-B14F-4D97-AF65-F5344CB8AC3E}">
        <p14:creationId xmlns:p14="http://schemas.microsoft.com/office/powerpoint/2010/main" val="114290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757956"/>
            <a:ext cx="11447293" cy="338554"/>
          </a:xfrm>
          <a:prstGeom prst="rect">
            <a:avLst/>
          </a:prstGeom>
          <a:noFill/>
        </p:spPr>
        <p:txBody>
          <a:bodyPr wrap="square" rtlCol="0">
            <a:spAutoFit/>
          </a:bodyPr>
          <a:lstStyle/>
          <a:p>
            <a:r>
              <a:rPr lang="es-MX" sz="1600" b="1" dirty="0">
                <a:latin typeface="Work Sans Light" pitchFamily="2" charset="77"/>
              </a:rPr>
              <a:t> </a:t>
            </a:r>
          </a:p>
        </p:txBody>
      </p:sp>
      <p:sp>
        <p:nvSpPr>
          <p:cNvPr id="3" name="CuadroTexto 2">
            <a:extLst>
              <a:ext uri="{FF2B5EF4-FFF2-40B4-BE49-F238E27FC236}">
                <a16:creationId xmlns:a16="http://schemas.microsoft.com/office/drawing/2014/main" id="{B5DD2E56-8B52-CD2E-6F12-359883E8FFB4}"/>
              </a:ext>
            </a:extLst>
          </p:cNvPr>
          <p:cNvSpPr txBox="1"/>
          <p:nvPr/>
        </p:nvSpPr>
        <p:spPr>
          <a:xfrm>
            <a:off x="683288" y="2160396"/>
            <a:ext cx="9827288" cy="3046988"/>
          </a:xfrm>
          <a:prstGeom prst="rect">
            <a:avLst/>
          </a:prstGeom>
          <a:noFill/>
        </p:spPr>
        <p:txBody>
          <a:bodyPr wrap="square" rtlCol="0">
            <a:spAutoFit/>
          </a:bodyPr>
          <a:lstStyle/>
          <a:p>
            <a:endParaRPr lang="es-MX" sz="1600" i="0" dirty="0">
              <a:solidFill>
                <a:srgbClr val="374151"/>
              </a:solidFill>
              <a:effectLst/>
              <a:latin typeface="Arial Narrow" panose="020B0606020202030204" pitchFamily="34" charset="0"/>
            </a:endParaRPr>
          </a:p>
          <a:p>
            <a:r>
              <a:rPr lang="es-MX" sz="1600" i="0" dirty="0">
                <a:solidFill>
                  <a:srgbClr val="374151"/>
                </a:solidFill>
                <a:effectLst/>
                <a:latin typeface="Arial Narrow" panose="020B0606020202030204" pitchFamily="34" charset="0"/>
              </a:rPr>
              <a:t>En Confort-</a:t>
            </a:r>
            <a:r>
              <a:rPr lang="es-MX" sz="1600" i="0" dirty="0" err="1">
                <a:solidFill>
                  <a:srgbClr val="374151"/>
                </a:solidFill>
                <a:effectLst/>
                <a:latin typeface="Arial Narrow" panose="020B0606020202030204" pitchFamily="34" charset="0"/>
              </a:rPr>
              <a:t>Knino</a:t>
            </a:r>
            <a:r>
              <a:rPr lang="es-MX" sz="1600" i="0" dirty="0">
                <a:solidFill>
                  <a:srgbClr val="374151"/>
                </a:solidFill>
                <a:effectLst/>
                <a:latin typeface="Arial Narrow" panose="020B0606020202030204" pitchFamily="34" charset="0"/>
              </a:rPr>
              <a:t>, </a:t>
            </a:r>
            <a:r>
              <a:rPr lang="es-MX" sz="1600" dirty="0">
                <a:solidFill>
                  <a:srgbClr val="374151"/>
                </a:solidFill>
                <a:latin typeface="Arial Narrow" panose="020B0606020202030204" pitchFamily="34" charset="0"/>
              </a:rPr>
              <a:t>se han </a:t>
            </a:r>
            <a:r>
              <a:rPr lang="es-MX" sz="1600" i="0" dirty="0">
                <a:solidFill>
                  <a:srgbClr val="374151"/>
                </a:solidFill>
                <a:effectLst/>
                <a:latin typeface="Arial Narrow" panose="020B0606020202030204" pitchFamily="34" charset="0"/>
              </a:rPr>
              <a:t> identificado algunos problemas en </a:t>
            </a:r>
            <a:r>
              <a:rPr lang="es-MX" sz="1600" dirty="0">
                <a:solidFill>
                  <a:srgbClr val="374151"/>
                </a:solidFill>
                <a:latin typeface="Arial Narrow" panose="020B0606020202030204" pitchFamily="34" charset="0"/>
              </a:rPr>
              <a:t>la</a:t>
            </a:r>
            <a:r>
              <a:rPr lang="es-MX" sz="1600" i="0" dirty="0">
                <a:solidFill>
                  <a:srgbClr val="374151"/>
                </a:solidFill>
                <a:effectLst/>
                <a:latin typeface="Arial Narrow" panose="020B0606020202030204" pitchFamily="34" charset="0"/>
              </a:rPr>
              <a:t> gestión actual, como dificultades para llevar un seguimiento adecuado de las compras, ventas y el inventario de productos para mascotas. Esto se debe a que </a:t>
            </a:r>
            <a:r>
              <a:rPr lang="es-MX" sz="1600" dirty="0">
                <a:solidFill>
                  <a:srgbClr val="374151"/>
                </a:solidFill>
                <a:latin typeface="Arial Narrow" panose="020B0606020202030204" pitchFamily="34" charset="0"/>
              </a:rPr>
              <a:t>sus </a:t>
            </a:r>
            <a:r>
              <a:rPr lang="es-MX" sz="1600" i="0" dirty="0">
                <a:solidFill>
                  <a:srgbClr val="374151"/>
                </a:solidFill>
                <a:effectLst/>
                <a:latin typeface="Arial Narrow" panose="020B0606020202030204" pitchFamily="34" charset="0"/>
              </a:rPr>
              <a:t>operaciones se realizan principalmente de forma manual, lo que puede generar errores y pérdida de información.</a:t>
            </a:r>
          </a:p>
          <a:p>
            <a:endParaRPr lang="es-MX" sz="1600" i="0" dirty="0">
              <a:solidFill>
                <a:srgbClr val="374151"/>
              </a:solidFill>
              <a:effectLst/>
              <a:latin typeface="Arial Narrow" panose="020B0606020202030204" pitchFamily="34" charset="0"/>
            </a:endParaRPr>
          </a:p>
          <a:p>
            <a:r>
              <a:rPr lang="es-MX" sz="1600" i="0" dirty="0">
                <a:solidFill>
                  <a:srgbClr val="374151"/>
                </a:solidFill>
                <a:effectLst/>
                <a:latin typeface="Arial Narrow" panose="020B0606020202030204" pitchFamily="34" charset="0"/>
              </a:rPr>
              <a:t>Para abordar estos desafíos, proponemos la implementación de un software especializado llamado </a:t>
            </a:r>
            <a:r>
              <a:rPr lang="es-MX" sz="1600" i="0" dirty="0" err="1">
                <a:solidFill>
                  <a:srgbClr val="374151"/>
                </a:solidFill>
                <a:effectLst/>
                <a:latin typeface="Arial Narrow" panose="020B0606020202030204" pitchFamily="34" charset="0"/>
              </a:rPr>
              <a:t>PetLand</a:t>
            </a:r>
            <a:r>
              <a:rPr lang="es-MX" sz="1600" i="0" dirty="0">
                <a:solidFill>
                  <a:srgbClr val="374151"/>
                </a:solidFill>
                <a:effectLst/>
                <a:latin typeface="Arial Narrow" panose="020B0606020202030204" pitchFamily="34" charset="0"/>
              </a:rPr>
              <a:t>. Este software nos permitirá gestionar de manera más eficiente nuestras compras, ventas e inventario. Con </a:t>
            </a:r>
            <a:r>
              <a:rPr lang="es-MX" sz="1600" i="0" dirty="0" err="1">
                <a:solidFill>
                  <a:srgbClr val="374151"/>
                </a:solidFill>
                <a:effectLst/>
                <a:latin typeface="Arial Narrow" panose="020B0606020202030204" pitchFamily="34" charset="0"/>
              </a:rPr>
              <a:t>PetLand</a:t>
            </a:r>
            <a:r>
              <a:rPr lang="es-MX" sz="1600" i="0" dirty="0">
                <a:solidFill>
                  <a:srgbClr val="374151"/>
                </a:solidFill>
                <a:effectLst/>
                <a:latin typeface="Arial Narrow" panose="020B0606020202030204" pitchFamily="34" charset="0"/>
              </a:rPr>
              <a:t>, podremos llevar un registro preciso de todas nuestras transacciones, facilitar el acceso a la información sobre el inventario disponible y agilizar el proceso de venta tanto en la tienda física como en línea.</a:t>
            </a:r>
          </a:p>
          <a:p>
            <a:endParaRPr lang="es-MX" sz="1600" i="0" dirty="0">
              <a:solidFill>
                <a:srgbClr val="374151"/>
              </a:solidFill>
              <a:effectLst/>
              <a:latin typeface="Arial Narrow" panose="020B0606020202030204" pitchFamily="34" charset="0"/>
            </a:endParaRPr>
          </a:p>
          <a:p>
            <a:r>
              <a:rPr lang="es-MX" sz="1600" i="0" dirty="0">
                <a:solidFill>
                  <a:srgbClr val="374151"/>
                </a:solidFill>
                <a:effectLst/>
                <a:latin typeface="Arial Narrow" panose="020B0606020202030204" pitchFamily="34" charset="0"/>
              </a:rPr>
              <a:t>En resumen, </a:t>
            </a:r>
            <a:r>
              <a:rPr lang="es-MX" sz="1600" i="0" dirty="0" err="1">
                <a:solidFill>
                  <a:srgbClr val="374151"/>
                </a:solidFill>
                <a:effectLst/>
                <a:latin typeface="Arial Narrow" panose="020B0606020202030204" pitchFamily="34" charset="0"/>
              </a:rPr>
              <a:t>PetLand</a:t>
            </a:r>
            <a:r>
              <a:rPr lang="es-MX" sz="1600" i="0" dirty="0">
                <a:solidFill>
                  <a:srgbClr val="374151"/>
                </a:solidFill>
                <a:effectLst/>
                <a:latin typeface="Arial Narrow" panose="020B0606020202030204" pitchFamily="34" charset="0"/>
              </a:rPr>
              <a:t> nos ayudará a optimizar nuestras operaciones y mejorar la experiencia tanto para nuestros clientes como para nuestro equipo, permitiéndonos ofrecer un servicio más eficiente y de mayor calidad en Confort-</a:t>
            </a:r>
            <a:r>
              <a:rPr lang="es-MX" sz="1600" i="0" dirty="0" err="1">
                <a:solidFill>
                  <a:srgbClr val="374151"/>
                </a:solidFill>
                <a:effectLst/>
                <a:latin typeface="Arial Narrow" panose="020B0606020202030204" pitchFamily="34" charset="0"/>
              </a:rPr>
              <a:t>Knino</a:t>
            </a:r>
            <a:r>
              <a:rPr lang="es-MX" sz="1600" i="0" dirty="0">
                <a:solidFill>
                  <a:srgbClr val="374151"/>
                </a:solidFill>
                <a:effectLst/>
                <a:latin typeface="Arial Narrow" panose="020B0606020202030204" pitchFamily="34" charset="0"/>
              </a:rPr>
              <a:t>.</a:t>
            </a:r>
            <a:endParaRPr lang="es-CO" sz="1600" dirty="0">
              <a:latin typeface="Arial Narrow" panose="020B0606020202030204" pitchFamily="34" charset="0"/>
            </a:endParaRPr>
          </a:p>
        </p:txBody>
      </p:sp>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4" name="CuadroTexto 3">
            <a:extLst>
              <a:ext uri="{FF2B5EF4-FFF2-40B4-BE49-F238E27FC236}">
                <a16:creationId xmlns:a16="http://schemas.microsoft.com/office/drawing/2014/main" id="{B987FD05-8B8A-E978-366F-97DF799DBA37}"/>
              </a:ext>
            </a:extLst>
          </p:cNvPr>
          <p:cNvSpPr txBox="1">
            <a:spLocks/>
          </p:cNvSpPr>
          <p:nvPr/>
        </p:nvSpPr>
        <p:spPr>
          <a:xfrm>
            <a:off x="8694348" y="508463"/>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Sistema</a:t>
            </a:r>
            <a:endParaRPr lang="es-CO" sz="1600" b="1" dirty="0">
              <a:solidFill>
                <a:schemeClr val="bg1"/>
              </a:solidFill>
              <a:latin typeface="Work Sans Light" pitchFamily="2" charset="77"/>
            </a:endParaRPr>
          </a:p>
        </p:txBody>
      </p:sp>
      <p:sp>
        <p:nvSpPr>
          <p:cNvPr id="5" name="CuadroTexto 4">
            <a:extLst>
              <a:ext uri="{FF2B5EF4-FFF2-40B4-BE49-F238E27FC236}">
                <a16:creationId xmlns:a16="http://schemas.microsoft.com/office/drawing/2014/main" id="{EEC5FDC4-9A2A-F31D-6455-7D47B1B835F3}"/>
              </a:ext>
            </a:extLst>
          </p:cNvPr>
          <p:cNvSpPr txBox="1">
            <a:spLocks/>
          </p:cNvSpPr>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381624"/>
            <a:ext cx="11447293" cy="1815882"/>
          </a:xfrm>
          <a:prstGeom prst="rect">
            <a:avLst/>
          </a:prstGeom>
          <a:noFill/>
        </p:spPr>
        <p:txBody>
          <a:bodyPr wrap="square" rtlCol="0">
            <a:spAutoFit/>
          </a:bodyPr>
          <a:lstStyle/>
          <a:p>
            <a:r>
              <a:rPr lang="es-ES" sz="1600" b="1" i="0" dirty="0" err="1">
                <a:solidFill>
                  <a:srgbClr val="374151"/>
                </a:solidFill>
                <a:effectLst/>
                <a:latin typeface="Söhne"/>
              </a:rPr>
              <a:t>Petland</a:t>
            </a:r>
            <a:r>
              <a:rPr lang="es-ES" sz="1600" b="0" i="0" dirty="0">
                <a:solidFill>
                  <a:srgbClr val="374151"/>
                </a:solidFill>
                <a:effectLst/>
                <a:latin typeface="Söhne"/>
              </a:rPr>
              <a:t> aspira no solo a destacarse como una plataforma líder en el cuidado de mascotas, sino también a ser reconocida y adoptada de manera amplia por todas las microempresas de la ciudad. Nuestro objetivo fundamental es ser un agente de cambio positivo, facilitando a estas empresas la transición hacia la era digital y la actualización tecnológica. Con una interfaz intuitiva, herramientas eficientes y servicios personalizados, buscamos no solo satisfacer las necesidades de las microempresas del sector de cuidado de mascotas, sino también ser un catalizador que impulse su crecimiento mediante la adopción de tecnologías modernas. Al lograr que nuestra plataforma sea reconocida y utilizada de manera generalizada, aspiramos a contribuir al fortalecimiento y modernización de todas las microempresas, consolidándonos como un socio estratégico en su camino hacia el éxito y la eficiencia operativa.</a:t>
            </a:r>
            <a:endParaRPr lang="es-MX" sz="1600" dirty="0">
              <a:latin typeface="Work Sans Light" pitchFamily="2" charset="77"/>
            </a:endParaRPr>
          </a:p>
        </p:txBody>
      </p:sp>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4114</TotalTime>
  <Words>1244</Words>
  <Application>Microsoft Office PowerPoint</Application>
  <PresentationFormat>Panorámica</PresentationFormat>
  <Paragraphs>115</Paragraphs>
  <Slides>12</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vt:i4>
      </vt:variant>
    </vt:vector>
  </HeadingPairs>
  <TitlesOfParts>
    <vt:vector size="21" baseType="lpstr">
      <vt:lpstr>Aptos Narrow</vt:lpstr>
      <vt:lpstr>Arial</vt:lpstr>
      <vt:lpstr>Arial Narrow</vt:lpstr>
      <vt:lpstr>Calibri</vt:lpstr>
      <vt:lpstr>Calibri Light</vt:lpstr>
      <vt:lpstr>Söhne</vt:lpstr>
      <vt:lpstr>Work Sans Light</vt:lpstr>
      <vt:lpstr>Work Sans Medium</vt:lpstr>
      <vt:lpstr>Tema de Office</vt:lpstr>
      <vt:lpstr>Presentación de PowerPoint</vt:lpstr>
      <vt:lpstr>Presentación de PowerPoint</vt:lpstr>
      <vt:lpstr>Presentación de PowerPoint</vt:lpstr>
      <vt:lpstr>Problema</vt:lpstr>
      <vt:lpstr>Problema</vt:lpstr>
      <vt:lpstr>Presentación de PowerPoint</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Aprendiz</cp:lastModifiedBy>
  <cp:revision>75</cp:revision>
  <dcterms:created xsi:type="dcterms:W3CDTF">2020-10-01T23:51:28Z</dcterms:created>
  <dcterms:modified xsi:type="dcterms:W3CDTF">2024-03-13T02:18:12Z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